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sldIdLst>
    <p:sldId id="859" r:id="rId2"/>
    <p:sldId id="1140" r:id="rId3"/>
    <p:sldId id="1142" r:id="rId4"/>
    <p:sldId id="1143" r:id="rId5"/>
    <p:sldId id="1163" r:id="rId6"/>
    <p:sldId id="1144" r:id="rId7"/>
    <p:sldId id="1145" r:id="rId8"/>
    <p:sldId id="1156" r:id="rId9"/>
    <p:sldId id="1157" r:id="rId10"/>
    <p:sldId id="1158" r:id="rId11"/>
    <p:sldId id="1159" r:id="rId12"/>
    <p:sldId id="1155" r:id="rId13"/>
    <p:sldId id="1164" r:id="rId14"/>
    <p:sldId id="1146" r:id="rId15"/>
    <p:sldId id="1147" r:id="rId16"/>
    <p:sldId id="1161" r:id="rId17"/>
    <p:sldId id="1162" r:id="rId18"/>
    <p:sldId id="1165" r:id="rId19"/>
    <p:sldId id="1166" r:id="rId2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七年级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进阶训练　</a:t>
            </a:r>
            <a:r>
              <a:rPr lang="en-US" altLang="zh-CN"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6</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 grandparents could use the Internet in a simple way, but wanted to be more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 the two girls had given them a few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felt comfortable using the computer, and became interested in online chatting and sending emails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two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were so encouraged by the success that they got several of their friends to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Together, they started to visit an old people’s home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 of the people there couldn’t even turn on a computer without help,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young people were surprised by how much they had learned after only a few lessons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951288" algn="l"/>
                <a:tab pos="6635750" algn="l"/>
                <a:tab pos="914400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join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train	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lead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challenge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txBox="1">
            <a:spLocks/>
          </p:cNvSpPr>
          <p:nvPr/>
        </p:nvSpPr>
        <p:spPr bwMode="auto">
          <a:xfrm>
            <a:off x="360854" y="532309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考查动词辨析。句意同上。</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join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加入；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train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训练；</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lead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领导；</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challenge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挑战。此处与下文</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“Together, they started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形成连贯性动作。故选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38622" y="4725144"/>
            <a:ext cx="407484" cy="461665"/>
          </a:xfrm>
          <a:prstGeom prst="rect">
            <a:avLst/>
          </a:prstGeom>
        </p:spPr>
        <p:txBody>
          <a:bodyPr wrap="none">
            <a:spAutoFit/>
          </a:bodyPr>
          <a:lstStyle/>
          <a:p>
            <a:r>
              <a:rPr lang="en-US" altLang="zh-CN" sz="2400"/>
              <a:t>A</a:t>
            </a:r>
            <a:endParaRPr lang="zh-CN" altLang="en-US"/>
          </a:p>
        </p:txBody>
      </p:sp>
    </p:spTree>
    <p:extLst>
      <p:ext uri="{BB962C8B-B14F-4D97-AF65-F5344CB8AC3E}">
        <p14:creationId xmlns:p14="http://schemas.microsoft.com/office/powerpoint/2010/main" val="1131827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 grandparents could use the Internet in a simple way, but wanted to be more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 the two girls had given them a few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felt comfortable using the computer, and became interested in online chatting and sending emails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two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were so encouraged by the success that they got several of their friends to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Together, they started to visit an old people’s home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 of the people there couldn’t even turn on a computer without help,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young people were surprised by how much they had learned after only a few lessons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951288" algn="l"/>
                <a:tab pos="6635750" algn="l"/>
                <a:tab pos="914400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although	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838622" y="4695527"/>
            <a:ext cx="407484" cy="461665"/>
          </a:xfrm>
          <a:prstGeom prst="rect">
            <a:avLst/>
          </a:prstGeom>
        </p:spPr>
        <p:txBody>
          <a:bodyPr wrap="none">
            <a:spAutoFit/>
          </a:bodyPr>
          <a:lstStyle/>
          <a:p>
            <a:r>
              <a:rPr lang="en-US" altLang="zh-CN" sz="2400"/>
              <a:t>D</a:t>
            </a:r>
            <a:endParaRPr lang="zh-CN" altLang="en-US"/>
          </a:p>
        </p:txBody>
      </p:sp>
      <p:sp>
        <p:nvSpPr>
          <p:cNvPr id="8" name="内容占位符 1"/>
          <p:cNvSpPr txBox="1">
            <a:spLocks/>
          </p:cNvSpPr>
          <p:nvPr/>
        </p:nvSpPr>
        <p:spPr bwMode="auto">
          <a:xfrm>
            <a:off x="360854" y="5150348"/>
            <a:ext cx="11485848" cy="1086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考查连词辨析。句意：许多老人起初甚至不会开机</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但仅几节课后就进步显著。</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because</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因为；</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although</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尽管；</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or</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否则；</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but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但是。空处前后存在转折关系。故选</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59356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indent="609600" hangingPunct="0">
              <a:spcAft>
                <a:spcPts val="0"/>
              </a:spcAft>
              <a:tabLst>
                <a:tab pos="5130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interesting to see how the silver surfers in the documentary all had very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interests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 of them wanted to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11</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family members who had lived in countries as far away as Australia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Others were excited to get ideas for travelling, learning how to play music or cooking</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125913" algn="l"/>
                <a:tab pos="6030913" algn="l"/>
                <a:tab pos="85502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strange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weak	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different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possible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38622" y="3068960"/>
            <a:ext cx="407484" cy="461665"/>
          </a:xfrm>
          <a:prstGeom prst="rect">
            <a:avLst/>
          </a:prstGeom>
        </p:spPr>
        <p:txBody>
          <a:bodyPr wrap="none">
            <a:spAutoFit/>
          </a:bodyPr>
          <a:lstStyle/>
          <a:p>
            <a:r>
              <a:rPr lang="en-US" altLang="zh-CN" sz="2400"/>
              <a:t>C</a:t>
            </a:r>
            <a:endParaRPr lang="zh-CN" altLang="en-US"/>
          </a:p>
        </p:txBody>
      </p:sp>
      <p:sp>
        <p:nvSpPr>
          <p:cNvPr id="5" name="内容占位符 1"/>
          <p:cNvSpPr txBox="1">
            <a:spLocks/>
          </p:cNvSpPr>
          <p:nvPr/>
        </p:nvSpPr>
        <p:spPr bwMode="auto">
          <a:xfrm>
            <a:off x="360854" y="350100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考查形容词辨析。句意：有趣的是</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这些银发冲浪者们的兴趣各异。</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strange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奇怪的；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weak</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虚弱的；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different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不同的；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possible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可能的。下文列举烹饪、音乐等老人的多样化兴趣作为例证。故选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87630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indent="609600" hangingPunct="0">
              <a:spcAft>
                <a:spcPts val="0"/>
              </a:spcAft>
              <a:tabLst>
                <a:tab pos="5130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interesting to see how the silver surfers in the documentary all had very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interests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 of them wanted to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11</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family members who had lived in countries as far away as Australia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Others were excited to get ideas for travelling, learning how to play music or cooking</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125913" algn="l"/>
                <a:tab pos="6030913" algn="l"/>
                <a:tab pos="85502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hang out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 off	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stay in touch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give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away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38622" y="3068960"/>
            <a:ext cx="407484" cy="461665"/>
          </a:xfrm>
          <a:prstGeom prst="rect">
            <a:avLst/>
          </a:prstGeom>
        </p:spPr>
        <p:txBody>
          <a:bodyPr wrap="none">
            <a:spAutoFit/>
          </a:bodyPr>
          <a:lstStyle/>
          <a:p>
            <a:r>
              <a:rPr lang="en-US" altLang="zh-CN" sz="2400"/>
              <a:t>C</a:t>
            </a:r>
            <a:endParaRPr lang="zh-CN" altLang="en-US"/>
          </a:p>
        </p:txBody>
      </p:sp>
      <p:sp>
        <p:nvSpPr>
          <p:cNvPr id="5" name="内容占位符 2"/>
          <p:cNvSpPr txBox="1">
            <a:spLocks/>
          </p:cNvSpPr>
          <p:nvPr/>
        </p:nvSpPr>
        <p:spPr bwMode="auto">
          <a:xfrm>
            <a:off x="360854" y="354495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考查动词短语辨析。句意：有些人想与远在澳大利亚的家人保持联系。</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hang out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闲逛；</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get off</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下车；</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stay in touch</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保持联系；</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give away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赠送。此空与下文</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发送邮件</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的互联网功能直接相关。故选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05863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0176"/>
            <a:ext cx="11485848" cy="2862322"/>
          </a:xfrm>
        </p:spPr>
        <p:txBody>
          <a:bodyPr/>
          <a:lstStyle/>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12</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 project were amazing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89-year-old Sheila, together with a friend, gave guided cooking lessons online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93-year-old Marilyn succeeded in making a rap video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Albert,89, learned how to find old friends, and got in touch again with people he hadn’t seen for long</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 pos="855154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results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reasons</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methods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purposes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38622" y="3573016"/>
            <a:ext cx="407484" cy="461665"/>
          </a:xfrm>
          <a:prstGeom prst="rect">
            <a:avLst/>
          </a:prstGeom>
        </p:spPr>
        <p:txBody>
          <a:bodyPr wrap="none">
            <a:spAutoFit/>
          </a:bodyPr>
          <a:lstStyle/>
          <a:p>
            <a:r>
              <a:rPr lang="en-US" altLang="zh-CN" sz="2400"/>
              <a:t>A</a:t>
            </a:r>
            <a:endParaRPr lang="zh-CN" altLang="en-US"/>
          </a:p>
        </p:txBody>
      </p:sp>
      <p:sp>
        <p:nvSpPr>
          <p:cNvPr id="5" name="内容占位符 1"/>
          <p:cNvSpPr txBox="1">
            <a:spLocks/>
          </p:cNvSpPr>
          <p:nvPr/>
        </p:nvSpPr>
        <p:spPr bwMode="auto">
          <a:xfrm>
            <a:off x="360854" y="4070228"/>
            <a:ext cx="11485848" cy="1086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考查名词辨析。句意：项目的成果令人惊叹</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……result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结果；</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reason</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原因；</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method</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方法；</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purpose</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目的。下文列举的具体成功案例是作为</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成果</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的证明。故选</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17503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43332"/>
            <a:ext cx="11485848" cy="2862322"/>
          </a:xfrm>
        </p:spPr>
        <p:txBody>
          <a:bodyPr/>
          <a:lstStyle/>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documentary has received great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13</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several countries, and a number of follow-up projects have started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all hope to help old people see how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14</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 improve their life and help them stay in touch with others—</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15</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wonderful project started by two teenage girls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302125" algn="l"/>
                <a:tab pos="6810375" algn="l"/>
                <a:tab pos="7537450" algn="l"/>
                <a:tab pos="906145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shame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worry	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interest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peace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txBox="1">
            <a:spLocks/>
          </p:cNvSpPr>
          <p:nvPr/>
        </p:nvSpPr>
        <p:spPr bwMode="auto">
          <a:xfrm>
            <a:off x="360854" y="3998220"/>
            <a:ext cx="11485848" cy="1086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考查名词辨析。句意：纪录片在多国获得广泛关注。</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shame</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羞耻；</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worry</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担忧；</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interest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关注；</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peace</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和平。此处与下文</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多个后续项目启动</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形成因果关系。故选</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38622" y="3536555"/>
            <a:ext cx="407484" cy="461665"/>
          </a:xfrm>
          <a:prstGeom prst="rect">
            <a:avLst/>
          </a:prstGeom>
        </p:spPr>
        <p:txBody>
          <a:bodyPr wrap="none">
            <a:spAutoFit/>
          </a:bodyPr>
          <a:lstStyle/>
          <a:p>
            <a:r>
              <a:rPr lang="en-US" altLang="zh-CN" sz="2400"/>
              <a:t>C</a:t>
            </a:r>
            <a:endParaRPr lang="zh-CN" altLang="en-US"/>
          </a:p>
        </p:txBody>
      </p:sp>
    </p:spTree>
    <p:extLst>
      <p:ext uri="{BB962C8B-B14F-4D97-AF65-F5344CB8AC3E}">
        <p14:creationId xmlns:p14="http://schemas.microsoft.com/office/powerpoint/2010/main" val="362648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26417"/>
            <a:ext cx="11485848" cy="2862322"/>
          </a:xfrm>
        </p:spPr>
        <p:txBody>
          <a:bodyPr/>
          <a:lstStyle/>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documentary has received great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13</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several countries, and a number of follow-up projects have started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all hope to help old people see how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14</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 improve their life and help them stay in touch with others—</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15</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wonderful project started by two teenage girls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302125" algn="l"/>
                <a:tab pos="6810375" algn="l"/>
                <a:tab pos="7537450" algn="l"/>
                <a:tab pos="906145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exercise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technology	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emails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films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10630" y="3349257"/>
            <a:ext cx="389850" cy="461665"/>
          </a:xfrm>
          <a:prstGeom prst="rect">
            <a:avLst/>
          </a:prstGeom>
        </p:spPr>
        <p:txBody>
          <a:bodyPr wrap="none">
            <a:spAutoFit/>
          </a:bodyPr>
          <a:lstStyle/>
          <a:p>
            <a:r>
              <a:rPr lang="en-US" altLang="zh-CN" sz="2400"/>
              <a:t>B</a:t>
            </a:r>
            <a:endParaRPr lang="zh-CN" altLang="en-US"/>
          </a:p>
        </p:txBody>
      </p:sp>
      <p:sp>
        <p:nvSpPr>
          <p:cNvPr id="5" name="内容占位符 1"/>
          <p:cNvSpPr txBox="1">
            <a:spLocks/>
          </p:cNvSpPr>
          <p:nvPr/>
        </p:nvSpPr>
        <p:spPr bwMode="auto">
          <a:xfrm>
            <a:off x="360854" y="381092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考查名词辨析。句意：帮助老人认识到科技如何改善生活。</a:t>
            </a:r>
            <a:r>
              <a:rPr lang="en-US" altLang="zh-CN" b="1" smtClean="0">
                <a:solidFill>
                  <a:srgbClr val="FF0000"/>
                </a:solidFill>
                <a:latin typeface="Times New Roman" panose="02020603050405020304" pitchFamily="18" charset="0"/>
                <a:ea typeface="宋体" panose="02010600030101010101" pitchFamily="2" charset="-122"/>
              </a:rPr>
              <a:t>exercise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锻炼；</a:t>
            </a:r>
            <a:r>
              <a:rPr lang="en-US" altLang="zh-CN" b="1" smtClean="0">
                <a:solidFill>
                  <a:srgbClr val="FF0000"/>
                </a:solidFill>
                <a:latin typeface="Times New Roman" panose="02020603050405020304" pitchFamily="18" charset="0"/>
                <a:ea typeface="宋体" panose="02010600030101010101" pitchFamily="2" charset="-122"/>
              </a:rPr>
              <a:t>technology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科技；</a:t>
            </a:r>
            <a:r>
              <a:rPr lang="en-US" altLang="zh-CN" b="1" smtClean="0">
                <a:solidFill>
                  <a:srgbClr val="FF0000"/>
                </a:solidFill>
                <a:latin typeface="Times New Roman" panose="02020603050405020304" pitchFamily="18" charset="0"/>
                <a:ea typeface="宋体" panose="02010600030101010101" pitchFamily="2" charset="-122"/>
              </a:rPr>
              <a:t>email</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电子邮件；</a:t>
            </a:r>
            <a:r>
              <a:rPr lang="en-US" altLang="zh-CN" b="1" smtClean="0">
                <a:solidFill>
                  <a:srgbClr val="FF0000"/>
                </a:solidFill>
                <a:latin typeface="Times New Roman" panose="02020603050405020304" pitchFamily="18" charset="0"/>
                <a:ea typeface="宋体" panose="02010600030101010101" pitchFamily="2" charset="-122"/>
              </a:rPr>
              <a:t>film</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电影。全文围绕互联网技术展开。故选</a:t>
            </a:r>
            <a:r>
              <a:rPr lang="en-US" altLang="zh-CN" b="1" smtClean="0">
                <a:solidFill>
                  <a:srgbClr val="FF0000"/>
                </a:solidFill>
                <a:latin typeface="Times New Roman" panose="02020603050405020304" pitchFamily="18" charset="0"/>
                <a:ea typeface="宋体" panose="02010600030101010101" pitchFamily="2" charset="-122"/>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Tree>
    <p:extLst>
      <p:ext uri="{BB962C8B-B14F-4D97-AF65-F5344CB8AC3E}">
        <p14:creationId xmlns:p14="http://schemas.microsoft.com/office/powerpoint/2010/main" val="2733087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documentary has received great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13</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several countries, and a number of follow-up projects have started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all hope to help old people see how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14</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 improve their life and help them stay in touch with others—</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15</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wonderful project started by two teenage girls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tabLst>
                <a:tab pos="4302125" algn="l"/>
                <a:tab pos="6810375" algn="l"/>
                <a:tab pos="7537450" algn="l"/>
                <a:tab pos="906145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rPr>
              <a:t>15</a:t>
            </a:r>
            <a:r>
              <a:rPr lang="en-US" altLang="zh-CN">
                <a:solidFill>
                  <a:srgbClr val="00B0F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A</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so that	B</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as for	C</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at least	D</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thanks </a:t>
            </a:r>
            <a:r>
              <a:rPr lang="en-US" altLang="zh-CN" smtClean="0">
                <a:solidFill>
                  <a:srgbClr val="000000"/>
                </a:solidFill>
                <a:latin typeface="Times New Roman" panose="02020603050405020304" pitchFamily="18" charset="0"/>
                <a:ea typeface="宋体" panose="02010600030101010101" pitchFamily="2" charset="-122"/>
              </a:rPr>
              <a:t>to</a:t>
            </a:r>
          </a:p>
        </p:txBody>
      </p:sp>
      <p:sp>
        <p:nvSpPr>
          <p:cNvPr id="4" name="矩形 3"/>
          <p:cNvSpPr/>
          <p:nvPr/>
        </p:nvSpPr>
        <p:spPr>
          <a:xfrm>
            <a:off x="838622" y="3068960"/>
            <a:ext cx="407484" cy="461665"/>
          </a:xfrm>
          <a:prstGeom prst="rect">
            <a:avLst/>
          </a:prstGeom>
        </p:spPr>
        <p:txBody>
          <a:bodyPr wrap="none">
            <a:spAutoFit/>
          </a:bodyPr>
          <a:lstStyle/>
          <a:p>
            <a:r>
              <a:rPr lang="en-US" altLang="zh-CN" sz="2400"/>
              <a:t>D</a:t>
            </a:r>
            <a:endParaRPr lang="zh-CN" altLang="en-US"/>
          </a:p>
        </p:txBody>
      </p:sp>
      <p:sp>
        <p:nvSpPr>
          <p:cNvPr id="5" name="内容占位符 2"/>
          <p:cNvSpPr txBox="1">
            <a:spLocks/>
          </p:cNvSpPr>
          <p:nvPr/>
        </p:nvSpPr>
        <p:spPr bwMode="auto">
          <a:xfrm>
            <a:off x="360854" y="3534873"/>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考查短语辨析。句意：这一切都多亏了两个女孩的精彩项目。</a:t>
            </a:r>
            <a:r>
              <a:rPr lang="en-US" altLang="zh-CN" b="1" smtClean="0">
                <a:solidFill>
                  <a:srgbClr val="FF0000"/>
                </a:solidFill>
                <a:latin typeface="Times New Roman" panose="02020603050405020304" pitchFamily="18" charset="0"/>
                <a:ea typeface="宋体" panose="02010600030101010101" pitchFamily="2" charset="-122"/>
              </a:rPr>
              <a:t>so that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以便；</a:t>
            </a:r>
            <a:r>
              <a:rPr lang="en-US" altLang="zh-CN" b="1" smtClean="0">
                <a:solidFill>
                  <a:srgbClr val="FF0000"/>
                </a:solidFill>
                <a:latin typeface="Times New Roman" panose="02020603050405020304" pitchFamily="18" charset="0"/>
                <a:ea typeface="宋体" panose="02010600030101010101" pitchFamily="2" charset="-122"/>
              </a:rPr>
              <a:t>as for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至于；</a:t>
            </a:r>
            <a:r>
              <a:rPr lang="en-US" altLang="zh-CN" b="1" smtClean="0">
                <a:solidFill>
                  <a:srgbClr val="FF0000"/>
                </a:solidFill>
                <a:latin typeface="Times New Roman" panose="02020603050405020304" pitchFamily="18" charset="0"/>
                <a:ea typeface="宋体" panose="02010600030101010101" pitchFamily="2" charset="-122"/>
              </a:rPr>
              <a:t>at least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至少；</a:t>
            </a:r>
            <a:r>
              <a:rPr lang="en-US" altLang="zh-CN" b="1" smtClean="0">
                <a:solidFill>
                  <a:srgbClr val="FF0000"/>
                </a:solidFill>
                <a:latin typeface="Times New Roman" panose="02020603050405020304" pitchFamily="18" charset="0"/>
                <a:ea typeface="宋体" panose="02010600030101010101" pitchFamily="2" charset="-122"/>
              </a:rPr>
              <a:t>thanks to</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多亏。此处需表达两个女孩的项目与目前成果的因果关系。故选</a:t>
            </a:r>
            <a:r>
              <a:rPr lang="en-US" altLang="zh-CN" b="1" smtClean="0">
                <a:solidFill>
                  <a:srgbClr val="FF0000"/>
                </a:solidFill>
                <a:latin typeface="Times New Roman" panose="02020603050405020304" pitchFamily="18" charset="0"/>
                <a:ea typeface="宋体" panose="02010600030101010101" pitchFamily="2" charset="-122"/>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Tree>
    <p:extLst>
      <p:ext uri="{BB962C8B-B14F-4D97-AF65-F5344CB8AC3E}">
        <p14:creationId xmlns:p14="http://schemas.microsoft.com/office/powerpoint/2010/main" val="2342135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262558" y="1843107"/>
            <a:ext cx="11388207" cy="1225853"/>
          </a:xfrm>
          <a:prstGeom prst="rect">
            <a:avLst/>
          </a:prstGeom>
        </p:spPr>
      </p:pic>
      <p:sp>
        <p:nvSpPr>
          <p:cNvPr id="2" name="内容占位符 1"/>
          <p:cNvSpPr>
            <a:spLocks noGrp="1"/>
          </p:cNvSpPr>
          <p:nvPr>
            <p:ph idx="1"/>
          </p:nvPr>
        </p:nvSpPr>
        <p:spPr>
          <a:xfrm>
            <a:off x="341649" y="2348015"/>
            <a:ext cx="11485848" cy="576248"/>
          </a:xfrm>
        </p:spPr>
        <p:txBody>
          <a:bodyPr/>
          <a:lstStyle/>
          <a:p>
            <a:pPr hangingPunct="0">
              <a:spcAft>
                <a:spcPts val="0"/>
              </a:spcAft>
            </a:pPr>
            <a:r>
              <a:rPr lang="zh-CN" altLang="zh-CN" b="1">
                <a:latin typeface="Times New Roman" panose="02020603050405020304" pitchFamily="18" charset="0"/>
                <a:ea typeface="楷体" panose="02010609060101010101" pitchFamily="49" charset="-122"/>
                <a:cs typeface="Times New Roman" panose="02020603050405020304" pitchFamily="18" charset="0"/>
              </a:rPr>
              <a:t>第</a:t>
            </a:r>
            <a:r>
              <a:rPr lang="en-US" altLang="zh-CN" b="1">
                <a:latin typeface="Times New Roman" panose="02020603050405020304" pitchFamily="18" charset="0"/>
                <a:ea typeface="宋体" panose="02010600030101010101" pitchFamily="2" charset="-122"/>
                <a:cs typeface="Times New Roman" panose="02020603050405020304" pitchFamily="18" charset="0"/>
              </a:rPr>
              <a:t>15</a:t>
            </a:r>
            <a:r>
              <a:rPr lang="zh-CN" altLang="zh-CN" b="1">
                <a:latin typeface="Times New Roman" panose="02020603050405020304" pitchFamily="18" charset="0"/>
                <a:ea typeface="楷体" panose="02010609060101010101" pitchFamily="49" charset="-122"/>
                <a:cs typeface="Times New Roman" panose="02020603050405020304" pitchFamily="18" charset="0"/>
              </a:rPr>
              <a:t>题易错选</a:t>
            </a:r>
            <a:r>
              <a:rPr lang="en-US" altLang="zh-CN" b="1">
                <a:latin typeface="Times New Roman" panose="02020603050405020304" pitchFamily="18" charset="0"/>
                <a:ea typeface="宋体" panose="02010600030101010101" pitchFamily="2" charset="-122"/>
                <a:cs typeface="Times New Roman" panose="02020603050405020304" pitchFamily="18" charset="0"/>
              </a:rPr>
              <a:t>A</a:t>
            </a:r>
            <a:r>
              <a:rPr lang="zh-CN" altLang="zh-CN" b="1">
                <a:latin typeface="Times New Roman" panose="02020603050405020304" pitchFamily="18" charset="0"/>
                <a:ea typeface="楷体" panose="02010609060101010101" pitchFamily="49" charset="-122"/>
                <a:cs typeface="Times New Roman" panose="02020603050405020304" pitchFamily="18" charset="0"/>
              </a:rPr>
              <a:t>项</a:t>
            </a:r>
            <a:r>
              <a:rPr lang="en-US" altLang="zh-CN" b="1">
                <a:latin typeface="Times New Roman" panose="02020603050405020304" pitchFamily="18" charset="0"/>
                <a:ea typeface="宋体" panose="02010600030101010101" pitchFamily="2" charset="-122"/>
                <a:cs typeface="Times New Roman" panose="02020603050405020304" pitchFamily="18" charset="0"/>
              </a:rPr>
              <a:t>so</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that</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此处表原因</a:t>
            </a:r>
            <a:r>
              <a:rPr lang="en-US" altLang="zh-CN" b="1">
                <a:latin typeface="Times New Roman" panose="02020603050405020304" pitchFamily="18" charset="0"/>
                <a:ea typeface="楷体" panose="02010609060101010101" pitchFamily="49"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得益于</a:t>
            </a:r>
            <a:r>
              <a:rPr lang="en-US" altLang="zh-CN" b="1">
                <a:latin typeface="Times New Roman" panose="02020603050405020304" pitchFamily="18" charset="0"/>
                <a:ea typeface="楷体" panose="02010609060101010101" pitchFamily="49" charset="-122"/>
                <a:cs typeface="Times New Roman" panose="02020603050405020304" pitchFamily="18" charset="0"/>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非目的</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易错警示.eps" descr="id:2147488284;FounderCES"/>
          <p:cNvPicPr/>
          <p:nvPr/>
        </p:nvPicPr>
        <p:blipFill>
          <a:blip r:embed="rId3"/>
          <a:stretch>
            <a:fillRect/>
          </a:stretch>
        </p:blipFill>
        <p:spPr>
          <a:xfrm>
            <a:off x="271184" y="1764190"/>
            <a:ext cx="1800200" cy="521935"/>
          </a:xfrm>
          <a:prstGeom prst="rect">
            <a:avLst/>
          </a:prstGeom>
        </p:spPr>
      </p:pic>
    </p:spTree>
    <p:extLst>
      <p:ext uri="{BB962C8B-B14F-4D97-AF65-F5344CB8AC3E}">
        <p14:creationId xmlns:p14="http://schemas.microsoft.com/office/powerpoint/2010/main" val="2855918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2"/>
          <p:cNvSpPr txBox="1">
            <a:spLocks/>
          </p:cNvSpPr>
          <p:nvPr/>
        </p:nvSpPr>
        <p:spPr bwMode="auto">
          <a:xfrm>
            <a:off x="334566" y="1268760"/>
            <a:ext cx="11485848" cy="2238241"/>
          </a:xfrm>
          <a:prstGeom prst="rect">
            <a:avLst/>
          </a:prstGeom>
          <a:noFill/>
          <a:ln>
            <a:solidFill>
              <a:srgbClr val="00B0F0"/>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prstClr val="black"/>
                </a:solidFill>
                <a:latin typeface="Times New Roman" panose="02020603050405020304" pitchFamily="18" charset="0"/>
                <a:ea typeface="楷体" panose="02010609060101010101" pitchFamily="49" charset="-122"/>
                <a:cs typeface="Times New Roman" panose="02020603050405020304" pitchFamily="18" charset="0"/>
              </a:rPr>
              <a:t>完形填空三大解题线索</a:t>
            </a:r>
            <a:r>
              <a:rPr lang="zh-CN" altLang="zh-CN" b="1" smtClean="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smtClean="0">
              <a:solidFill>
                <a:prstClr val="black"/>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prstClr val="black"/>
                </a:solidFill>
                <a:latin typeface="Times New Roman" panose="02020603050405020304" pitchFamily="18" charset="0"/>
                <a:ea typeface="楷体" panose="02010609060101010101" pitchFamily="49" charset="-122"/>
                <a:cs typeface="Times New Roman" panose="02020603050405020304" pitchFamily="18" charset="0"/>
              </a:rPr>
              <a:t>代词指代</a:t>
            </a:r>
            <a:r>
              <a:rPr lang="zh-CN" altLang="zh-CN" b="1" smtClean="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prstClr val="black"/>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smtClean="0">
                <a:solidFill>
                  <a:prstClr val="black"/>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prstClr val="black"/>
                </a:solidFill>
                <a:latin typeface="Times New Roman" panose="02020603050405020304" pitchFamily="18" charset="0"/>
                <a:ea typeface="楷体" panose="02010609060101010101" pitchFamily="49" charset="-122"/>
                <a:cs typeface="Times New Roman" panose="02020603050405020304" pitchFamily="18" charset="0"/>
              </a:rPr>
              <a:t>题</a:t>
            </a:r>
            <a:r>
              <a:rPr lang="en-US" altLang="zh-CN" b="1" smtClean="0">
                <a:solidFill>
                  <a:prstClr val="black"/>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prstClr val="black"/>
                </a:solidFill>
                <a:latin typeface="Times New Roman" panose="02020603050405020304" pitchFamily="18" charset="0"/>
                <a:ea typeface="宋体" panose="02010600030101010101" pitchFamily="2" charset="-122"/>
                <a:cs typeface="Times New Roman" panose="02020603050405020304" pitchFamily="18" charset="0"/>
              </a:rPr>
              <a:t>teaching</a:t>
            </a:r>
            <a:r>
              <a:rPr lang="en-US" altLang="zh-CN" b="1" smtClean="0">
                <a:solidFill>
                  <a:prstClr val="black"/>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u="sng" smtClean="0">
                <a:solidFill>
                  <a:prstClr val="black"/>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prstClr val="black"/>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prstClr val="black"/>
                </a:solidFill>
                <a:latin typeface="Times New Roman" panose="02020603050405020304" pitchFamily="18" charset="0"/>
                <a:ea typeface="楷体" panose="02010609060101010101" pitchFamily="49" charset="-122"/>
                <a:cs typeface="Times New Roman" panose="02020603050405020304" pitchFamily="18" charset="0"/>
              </a:rPr>
              <a:t>指代上文</a:t>
            </a:r>
            <a:r>
              <a:rPr lang="en-US" altLang="zh-CN" b="1" smtClean="0">
                <a:solidFill>
                  <a:prstClr val="black"/>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prstClr val="black"/>
                </a:solidFill>
                <a:latin typeface="Times New Roman" panose="02020603050405020304" pitchFamily="18" charset="0"/>
                <a:ea typeface="宋体" panose="02010600030101010101" pitchFamily="2" charset="-122"/>
                <a:cs typeface="Times New Roman" panose="02020603050405020304" pitchFamily="18" charset="0"/>
              </a:rPr>
              <a:t>old</a:t>
            </a:r>
            <a:r>
              <a:rPr lang="en-US" altLang="zh-CN" b="1" smtClean="0">
                <a:solidFill>
                  <a:prstClr val="black"/>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prstClr val="black"/>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b="1" smtClean="0">
                <a:solidFill>
                  <a:prstClr val="black"/>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prstClr val="black"/>
                </a:solidFill>
                <a:latin typeface="Times New Roman" panose="02020603050405020304" pitchFamily="18" charset="0"/>
                <a:ea typeface="楷体" panose="02010609060101010101" pitchFamily="49" charset="-122"/>
                <a:cs typeface="Times New Roman" panose="02020603050405020304" pitchFamily="18" charset="0"/>
              </a:rPr>
              <a:t>复数</a:t>
            </a:r>
            <a:r>
              <a:rPr lang="zh-CN" altLang="zh-CN" b="1" smtClean="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prstClr val="black"/>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smtClean="0">
                <a:solidFill>
                  <a:prstClr val="black"/>
                </a:solidFill>
                <a:latin typeface="Times New Roman" panose="02020603050405020304" pitchFamily="18" charset="0"/>
                <a:ea typeface="宋体" panose="02010600030101010101" pitchFamily="2" charset="-122"/>
                <a:cs typeface="Times New Roman" panose="02020603050405020304" pitchFamily="18" charset="0"/>
              </a:rPr>
              <a:t>them</a:t>
            </a:r>
            <a:r>
              <a:rPr lang="zh-CN" altLang="zh-CN" b="1" smtClean="0">
                <a:solidFill>
                  <a:prstClr val="black"/>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smtClean="0">
              <a:solidFill>
                <a:prstClr val="black"/>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prstClr val="black"/>
                </a:solidFill>
                <a:latin typeface="Times New Roman" panose="02020603050405020304" pitchFamily="18" charset="0"/>
                <a:ea typeface="楷体" panose="02010609060101010101" pitchFamily="49" charset="-122"/>
                <a:cs typeface="Times New Roman" panose="02020603050405020304" pitchFamily="18" charset="0"/>
              </a:rPr>
              <a:t>逻辑衔接</a:t>
            </a:r>
            <a:r>
              <a:rPr lang="zh-CN" altLang="zh-CN" b="1" smtClean="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prstClr val="black"/>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smtClean="0">
                <a:solidFill>
                  <a:prstClr val="black"/>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b="1" smtClean="0">
                <a:solidFill>
                  <a:prstClr val="black"/>
                </a:solidFill>
                <a:latin typeface="Times New Roman" panose="02020603050405020304" pitchFamily="18" charset="0"/>
                <a:ea typeface="楷体" panose="02010609060101010101" pitchFamily="49" charset="-122"/>
                <a:cs typeface="Times New Roman" panose="02020603050405020304" pitchFamily="18" charset="0"/>
              </a:rPr>
              <a:t>题前后句意转折</a:t>
            </a:r>
            <a:r>
              <a:rPr lang="zh-CN" altLang="zh-CN" b="1" smtClean="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prstClr val="black"/>
                </a:solidFill>
                <a:latin typeface="Times New Roman" panose="02020603050405020304" pitchFamily="18" charset="0"/>
                <a:ea typeface="楷体" panose="02010609060101010101" pitchFamily="49" charset="-122"/>
                <a:cs typeface="Times New Roman" panose="02020603050405020304" pitchFamily="18" charset="0"/>
              </a:rPr>
              <a:t>老人零基础</a:t>
            </a:r>
            <a:r>
              <a:rPr lang="en-US" altLang="zh-CN" b="1" smtClean="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smtClean="0">
                <a:solidFill>
                  <a:prstClr val="black"/>
                </a:solidFill>
                <a:latin typeface="Times New Roman" panose="02020603050405020304" pitchFamily="18" charset="0"/>
                <a:ea typeface="楷体" panose="02010609060101010101" pitchFamily="49" charset="-122"/>
                <a:cs typeface="Times New Roman" panose="02020603050405020304" pitchFamily="18" charset="0"/>
              </a:rPr>
              <a:t>进步快</a:t>
            </a:r>
            <a:r>
              <a:rPr lang="zh-CN" altLang="zh-CN" b="1" smtClean="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prstClr val="black"/>
                </a:solidFill>
                <a:latin typeface="Times New Roman" panose="02020603050405020304" pitchFamily="18" charset="0"/>
                <a:ea typeface="楷体" panose="02010609060101010101" pitchFamily="49" charset="-122"/>
                <a:cs typeface="Times New Roman" panose="02020603050405020304" pitchFamily="18" charset="0"/>
              </a:rPr>
              <a:t>选</a:t>
            </a:r>
            <a:r>
              <a:rPr lang="en-US" altLang="zh-CN" b="1" smtClean="0">
                <a:solidFill>
                  <a:prstClr val="black"/>
                </a:solidFill>
                <a:latin typeface="Times New Roman" panose="02020603050405020304" pitchFamily="18" charset="0"/>
                <a:ea typeface="宋体" panose="02010600030101010101" pitchFamily="2" charset="-122"/>
                <a:cs typeface="Times New Roman" panose="02020603050405020304" pitchFamily="18" charset="0"/>
              </a:rPr>
              <a:t>but</a:t>
            </a:r>
            <a:r>
              <a:rPr lang="zh-CN" altLang="zh-CN" b="1" smtClean="0">
                <a:solidFill>
                  <a:prstClr val="black"/>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smtClean="0">
              <a:solidFill>
                <a:prstClr val="black"/>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1"/>
            <a:r>
              <a:rPr lang="zh-CN" altLang="zh-CN" b="1" smtClean="0">
                <a:solidFill>
                  <a:prstClr val="black"/>
                </a:solidFill>
                <a:latin typeface="Times New Roman" panose="02020603050405020304" pitchFamily="18" charset="0"/>
                <a:ea typeface="楷体" panose="02010609060101010101" pitchFamily="49" charset="-122"/>
                <a:cs typeface="Times New Roman" panose="02020603050405020304" pitchFamily="18" charset="0"/>
              </a:rPr>
              <a:t>复现提示</a:t>
            </a:r>
            <a:r>
              <a:rPr lang="zh-CN" altLang="zh-CN" b="1" smtClean="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prstClr val="black"/>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smtClean="0">
                <a:solidFill>
                  <a:prstClr val="black"/>
                </a:solidFill>
                <a:latin typeface="Times New Roman" panose="02020603050405020304" pitchFamily="18" charset="0"/>
                <a:ea typeface="宋体" panose="02010600030101010101" pitchFamily="2" charset="-122"/>
              </a:rPr>
              <a:t>12</a:t>
            </a:r>
            <a:r>
              <a:rPr lang="zh-CN" altLang="zh-CN" b="1" smtClean="0">
                <a:solidFill>
                  <a:prstClr val="black"/>
                </a:solidFill>
                <a:latin typeface="Times New Roman" panose="02020603050405020304" pitchFamily="18" charset="0"/>
                <a:ea typeface="楷体" panose="02010609060101010101" pitchFamily="49" charset="-122"/>
                <a:cs typeface="Times New Roman" panose="02020603050405020304" pitchFamily="18" charset="0"/>
              </a:rPr>
              <a:t>题</a:t>
            </a:r>
            <a:r>
              <a:rPr lang="en-US" altLang="zh-CN" b="1" smtClean="0">
                <a:solidFill>
                  <a:prstClr val="black"/>
                </a:solidFill>
                <a:latin typeface="Times New Roman" panose="02020603050405020304" pitchFamily="18" charset="0"/>
                <a:ea typeface="楷体" panose="02010609060101010101" pitchFamily="49" charset="-122"/>
              </a:rPr>
              <a:t>“</a:t>
            </a:r>
            <a:r>
              <a:rPr lang="en-US" altLang="zh-CN" b="1" smtClean="0">
                <a:solidFill>
                  <a:prstClr val="black"/>
                </a:solidFill>
                <a:latin typeface="Times New Roman" panose="02020603050405020304" pitchFamily="18" charset="0"/>
                <a:ea typeface="宋体" panose="02010600030101010101" pitchFamily="2" charset="-122"/>
              </a:rPr>
              <a:t>results</a:t>
            </a:r>
            <a:r>
              <a:rPr lang="en-US" altLang="zh-CN" b="1" smtClean="0">
                <a:solidFill>
                  <a:prstClr val="black"/>
                </a:solidFill>
                <a:latin typeface="Times New Roman" panose="02020603050405020304" pitchFamily="18" charset="0"/>
                <a:ea typeface="楷体" panose="02010609060101010101" pitchFamily="49" charset="-122"/>
              </a:rPr>
              <a:t>”</a:t>
            </a:r>
            <a:r>
              <a:rPr lang="zh-CN" altLang="zh-CN" b="1" smtClean="0">
                <a:solidFill>
                  <a:prstClr val="black"/>
                </a:solidFill>
                <a:latin typeface="Times New Roman" panose="02020603050405020304" pitchFamily="18" charset="0"/>
                <a:ea typeface="楷体" panose="02010609060101010101" pitchFamily="49" charset="-122"/>
                <a:cs typeface="Times New Roman" panose="02020603050405020304" pitchFamily="18" charset="0"/>
              </a:rPr>
              <a:t>由下文的案例印证</a:t>
            </a:r>
            <a:r>
              <a:rPr lang="zh-CN" altLang="zh-CN" b="1" smtClean="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prstClr val="black"/>
                </a:solidFill>
                <a:latin typeface="Times New Roman" panose="02020603050405020304" pitchFamily="18" charset="0"/>
                <a:ea typeface="楷体" panose="02010609060101010101" pitchFamily="49" charset="-122"/>
                <a:cs typeface="Times New Roman" panose="02020603050405020304" pitchFamily="18" charset="0"/>
              </a:rPr>
              <a:t>烹饪课</a:t>
            </a:r>
            <a:r>
              <a:rPr lang="en-US" altLang="zh-CN" b="1" smtClean="0">
                <a:solidFill>
                  <a:prstClr val="black"/>
                </a:solidFill>
                <a:latin typeface="Times New Roman" panose="02020603050405020304" pitchFamily="18" charset="0"/>
                <a:ea typeface="宋体" panose="02010600030101010101" pitchFamily="2" charset="-122"/>
              </a:rPr>
              <a:t>/</a:t>
            </a:r>
            <a:r>
              <a:rPr lang="zh-CN" altLang="zh-CN" b="1" smtClean="0">
                <a:solidFill>
                  <a:prstClr val="black"/>
                </a:solidFill>
                <a:latin typeface="Times New Roman" panose="02020603050405020304" pitchFamily="18" charset="0"/>
                <a:ea typeface="楷体" panose="02010609060101010101" pitchFamily="49" charset="-122"/>
                <a:cs typeface="Times New Roman" panose="02020603050405020304" pitchFamily="18" charset="0"/>
              </a:rPr>
              <a:t>说唱视频等</a:t>
            </a:r>
            <a:r>
              <a:rPr lang="zh-CN" altLang="zh-CN" b="1" smtClean="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prstClr val="black"/>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solidFill>
                <a:prstClr val="black"/>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图片 7"/>
          <p:cNvPicPr>
            <a:picLocks noChangeAspect="1"/>
          </p:cNvPicPr>
          <p:nvPr/>
        </p:nvPicPr>
        <p:blipFill>
          <a:blip r:embed="rId2"/>
          <a:stretch>
            <a:fillRect/>
          </a:stretch>
        </p:blipFill>
        <p:spPr>
          <a:xfrm>
            <a:off x="478582" y="1116379"/>
            <a:ext cx="1542857" cy="304762"/>
          </a:xfrm>
          <a:prstGeom prst="rect">
            <a:avLst/>
          </a:prstGeom>
        </p:spPr>
      </p:pic>
      <p:pic>
        <p:nvPicPr>
          <p:cNvPr id="9" name="技巧点拨-7H.eps" descr="id:2147488204;FounderCES"/>
          <p:cNvPicPr/>
          <p:nvPr/>
        </p:nvPicPr>
        <p:blipFill rotWithShape="1">
          <a:blip r:embed="rId3"/>
          <a:srcRect t="-7205" r="76405" b="91701"/>
          <a:stretch/>
        </p:blipFill>
        <p:spPr>
          <a:xfrm>
            <a:off x="622598" y="845077"/>
            <a:ext cx="1728192" cy="576064"/>
          </a:xfrm>
          <a:prstGeom prst="rect">
            <a:avLst/>
          </a:prstGeom>
        </p:spPr>
      </p:pic>
    </p:spTree>
    <p:extLst>
      <p:ext uri="{BB962C8B-B14F-4D97-AF65-F5344CB8AC3E}">
        <p14:creationId xmlns:p14="http://schemas.microsoft.com/office/powerpoint/2010/main" val="39770330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350621"/>
            <a:ext cx="11485848" cy="1684244"/>
          </a:xfrm>
        </p:spPr>
        <p:txBody>
          <a:bodyPr/>
          <a:lstStyle/>
          <a:p>
            <a:pPr hangingPunct="0">
              <a:spcAft>
                <a:spcPts val="0"/>
              </a:spcAft>
            </a:pPr>
            <a:r>
              <a:rPr lang="en-US" altLang="zh-CN" b="1"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a:latin typeface="Times New Roman" panose="02020603050405020304" pitchFamily="18" charset="0"/>
                <a:ea typeface="楷体" panose="02010609060101010101" pitchFamily="49" charset="-122"/>
                <a:cs typeface="Times New Roman" panose="02020603050405020304" pitchFamily="18" charset="0"/>
              </a:rPr>
              <a:t>通过纪录片《银色冲浪者》</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展现青少年通过教授老年人使用互联网</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帮助他们提升生活质量、增强社交联系的故事</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强调科技对老年群体的积极影响及代际互助的意义。</a:t>
            </a:r>
            <a:endParaRPr lang="zh-CN" altLang="zh-CN" sz="9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语篇导航-DA.eps" descr="id:2147487031;FounderCES"/>
          <p:cNvPicPr/>
          <p:nvPr/>
        </p:nvPicPr>
        <p:blipFill>
          <a:blip r:embed="rId2"/>
          <a:stretch>
            <a:fillRect/>
          </a:stretch>
        </p:blipFill>
        <p:spPr>
          <a:xfrm>
            <a:off x="554759" y="2495695"/>
            <a:ext cx="1580007" cy="385572"/>
          </a:xfrm>
          <a:prstGeom prst="rect">
            <a:avLst/>
          </a:prstGeom>
        </p:spPr>
      </p:pic>
      <p:pic>
        <p:nvPicPr>
          <p:cNvPr id="4" name="图片 3"/>
          <p:cNvPicPr>
            <a:picLocks noChangeAspect="1"/>
          </p:cNvPicPr>
          <p:nvPr/>
        </p:nvPicPr>
        <p:blipFill>
          <a:blip r:embed="rId3"/>
          <a:stretch>
            <a:fillRect/>
          </a:stretch>
        </p:blipFill>
        <p:spPr>
          <a:xfrm>
            <a:off x="788828" y="1027620"/>
            <a:ext cx="10612754" cy="1180785"/>
          </a:xfrm>
          <a:prstGeom prst="rect">
            <a:avLst/>
          </a:prstGeom>
        </p:spPr>
      </p:pic>
    </p:spTree>
    <p:extLst>
      <p:ext uri="{BB962C8B-B14F-4D97-AF65-F5344CB8AC3E}">
        <p14:creationId xmlns:p14="http://schemas.microsoft.com/office/powerpoint/2010/main" val="216112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new documentary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纪录片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called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Silver</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Surfers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银色冲浪者</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has come out recently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shows the encouraging story of a group of teens helping old people to improve their lives by teaching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 to use the Internet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125913" algn="l"/>
                <a:tab pos="6542088"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10630" y="2492896"/>
            <a:ext cx="407484" cy="461665"/>
          </a:xfrm>
          <a:prstGeom prst="rect">
            <a:avLst/>
          </a:prstGeom>
        </p:spPr>
        <p:txBody>
          <a:bodyPr wrap="none">
            <a:spAutoFit/>
          </a:bodyPr>
          <a:lstStyle/>
          <a:p>
            <a:r>
              <a:rPr lang="en-US" altLang="zh-CN" sz="2400"/>
              <a:t>D</a:t>
            </a:r>
            <a:endParaRPr lang="zh-CN" altLang="en-US"/>
          </a:p>
        </p:txBody>
      </p:sp>
      <p:sp>
        <p:nvSpPr>
          <p:cNvPr id="5" name="内容占位符 1"/>
          <p:cNvSpPr txBox="1">
            <a:spLocks/>
          </p:cNvSpPr>
          <p:nvPr/>
        </p:nvSpPr>
        <p:spPr bwMode="auto">
          <a:xfrm>
            <a:off x="360854" y="299695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考查代词辨析。句意：青少年教老年人如何使用互联网。</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他们（</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主格</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you</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你；</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us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我们；</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them</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他们（</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宾格</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）。根据上文</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 group of teens helping old people”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此处指代</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old people,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作</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teach</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的宾语需用宾格</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them</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00779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Rosemary Raynes, the documentary film-maker, got the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the film while talking to her sisters Poppy and Amy about a project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项目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started several years ago in Kingston, Canada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two teenagers and a group of friends helped the old to feel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other people by using the Internet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19575" algn="l"/>
                <a:tab pos="7173913" algn="l"/>
                <a:tab pos="9507538"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film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idea	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news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story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38622" y="3039343"/>
            <a:ext cx="389850" cy="461665"/>
          </a:xfrm>
          <a:prstGeom prst="rect">
            <a:avLst/>
          </a:prstGeom>
        </p:spPr>
        <p:txBody>
          <a:bodyPr wrap="none">
            <a:spAutoFit/>
          </a:bodyPr>
          <a:lstStyle/>
          <a:p>
            <a:r>
              <a:rPr lang="en-US" altLang="zh-CN" sz="2400"/>
              <a:t>B</a:t>
            </a:r>
            <a:endParaRPr lang="zh-CN" altLang="en-US"/>
          </a:p>
        </p:txBody>
      </p:sp>
      <p:sp>
        <p:nvSpPr>
          <p:cNvPr id="5" name="内容占位符 1"/>
          <p:cNvSpPr txBox="1">
            <a:spLocks/>
          </p:cNvSpPr>
          <p:nvPr/>
        </p:nvSpPr>
        <p:spPr bwMode="auto">
          <a:xfrm>
            <a:off x="360854" y="350100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考查名词辨析。句意：纪录片导演在和她的姐妹谈论她们几年前在加拿大金斯顿启动的项目时</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想到了这个电影的灵感。</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film</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电影；</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idea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主意；</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news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新闻；</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story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故事。根据语境</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“got the ... for the film”</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此处表示获取电影灵感或创意。故选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08995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Rosemary Raynes, the documentary film-maker, got the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the film while talking to her sisters Poppy and Amy about a project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项目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started several years ago in Kingston, Canada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two teenagers and a group of friends helped the old to feel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other people by using the Internet</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tabLst>
                <a:tab pos="4219575" algn="l"/>
                <a:tab pos="7173913" algn="l"/>
                <a:tab pos="9507538"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rPr>
              <a:t>3</a:t>
            </a:r>
            <a:r>
              <a:rPr lang="en-US" altLang="zh-CN" smtClean="0">
                <a:solidFill>
                  <a:srgbClr val="00B0F0"/>
                </a:solidFill>
                <a:latin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rPr>
              <a:t>A</a:t>
            </a:r>
            <a:r>
              <a:rPr lang="en-US" altLang="zh-CN" smtClean="0">
                <a:solidFill>
                  <a:srgbClr val="000000"/>
                </a:solidFill>
                <a:latin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rPr>
              <a:t>closer	B</a:t>
            </a:r>
            <a:r>
              <a:rPr lang="en-US" altLang="zh-CN" smtClean="0">
                <a:solidFill>
                  <a:srgbClr val="000000"/>
                </a:solidFill>
                <a:latin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rPr>
              <a:t>kinder	C</a:t>
            </a:r>
            <a:r>
              <a:rPr lang="en-US" altLang="zh-CN" smtClean="0">
                <a:solidFill>
                  <a:srgbClr val="000000"/>
                </a:solidFill>
                <a:latin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rPr>
              <a:t>cooler	D</a:t>
            </a:r>
            <a:r>
              <a:rPr lang="en-US" altLang="zh-CN" smtClean="0">
                <a:solidFill>
                  <a:srgbClr val="000000"/>
                </a:solidFill>
                <a:latin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rPr>
              <a:t>safer</a:t>
            </a:r>
            <a:endParaRPr lang="en-US" altLang="zh-CN" smtClean="0">
              <a:solidFill>
                <a:srgbClr val="000000"/>
              </a:solidFill>
              <a:latin typeface="Times New Roman" panose="02020603050405020304" pitchFamily="18" charset="0"/>
              <a:ea typeface="宋体" panose="02010600030101010101" pitchFamily="2" charset="-122"/>
            </a:endParaRPr>
          </a:p>
        </p:txBody>
      </p:sp>
      <p:sp>
        <p:nvSpPr>
          <p:cNvPr id="4" name="矩形 3"/>
          <p:cNvSpPr/>
          <p:nvPr/>
        </p:nvSpPr>
        <p:spPr>
          <a:xfrm>
            <a:off x="838622" y="3068960"/>
            <a:ext cx="407484" cy="461665"/>
          </a:xfrm>
          <a:prstGeom prst="rect">
            <a:avLst/>
          </a:prstGeom>
        </p:spPr>
        <p:txBody>
          <a:bodyPr wrap="none">
            <a:spAutoFit/>
          </a:bodyPr>
          <a:lstStyle/>
          <a:p>
            <a:r>
              <a:rPr lang="en-US" altLang="zh-CN" sz="2400"/>
              <a:t>A</a:t>
            </a:r>
            <a:endParaRPr lang="zh-CN" altLang="en-US"/>
          </a:p>
        </p:txBody>
      </p:sp>
      <p:sp>
        <p:nvSpPr>
          <p:cNvPr id="5" name="内容占位符 1"/>
          <p:cNvSpPr txBox="1">
            <a:spLocks/>
          </p:cNvSpPr>
          <p:nvPr/>
        </p:nvSpPr>
        <p:spPr bwMode="auto">
          <a:xfrm>
            <a:off x="360854" y="3567023"/>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考查形容词比较级辨析。句意：两位青少年和一群朋友帮助老人使用互联网</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让老人感觉与他人更亲近。</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closer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更近的；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kinder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更友善的；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cooler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更酷的；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safer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更安全的。根据下文</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“using the Internet”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“online chatting”</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此处的重点是拉近距离。故选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13708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38208"/>
            <a:ext cx="11485848" cy="1754326"/>
          </a:xfrm>
        </p:spPr>
        <p:txBody>
          <a:bodyPr/>
          <a:lstStyle/>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started the project after seeing how the Internet had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their own grandparents’ lives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tabLst>
                <a:tab pos="4841875" algn="l"/>
                <a:tab pos="5645150" algn="l"/>
                <a:tab pos="986155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rPr>
              <a:t>4</a:t>
            </a:r>
            <a:r>
              <a:rPr lang="en-US" altLang="zh-CN" smtClean="0">
                <a:solidFill>
                  <a:srgbClr val="00B0F0"/>
                </a:solidFill>
                <a:latin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rPr>
              <a:t>A</a:t>
            </a:r>
            <a:r>
              <a:rPr lang="en-US" altLang="zh-CN" smtClean="0">
                <a:solidFill>
                  <a:srgbClr val="000000"/>
                </a:solidFill>
                <a:latin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rPr>
              <a:t>controlled                 B</a:t>
            </a:r>
            <a:r>
              <a:rPr lang="en-US" altLang="zh-CN" smtClean="0">
                <a:solidFill>
                  <a:srgbClr val="000000"/>
                </a:solidFill>
                <a:latin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rPr>
              <a:t>saved               C</a:t>
            </a:r>
            <a:r>
              <a:rPr lang="en-US" altLang="zh-CN" smtClean="0">
                <a:solidFill>
                  <a:srgbClr val="000000"/>
                </a:solidFill>
                <a:latin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rPr>
              <a:t>improved         D</a:t>
            </a:r>
            <a:r>
              <a:rPr lang="en-US" altLang="zh-CN" smtClean="0">
                <a:solidFill>
                  <a:srgbClr val="000000"/>
                </a:solidFill>
                <a:latin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rPr>
              <a:t>changed</a:t>
            </a:r>
            <a:endParaRPr lang="zh-CN" altLang="en-US"/>
          </a:p>
        </p:txBody>
      </p:sp>
      <p:sp>
        <p:nvSpPr>
          <p:cNvPr id="3" name="矩形 2"/>
          <p:cNvSpPr/>
          <p:nvPr/>
        </p:nvSpPr>
        <p:spPr>
          <a:xfrm>
            <a:off x="910630" y="2708920"/>
            <a:ext cx="407484" cy="461665"/>
          </a:xfrm>
          <a:prstGeom prst="rect">
            <a:avLst/>
          </a:prstGeom>
        </p:spPr>
        <p:txBody>
          <a:bodyPr wrap="none">
            <a:spAutoFit/>
          </a:bodyPr>
          <a:lstStyle/>
          <a:p>
            <a:r>
              <a:rPr lang="en-US" altLang="zh-CN" sz="2400"/>
              <a:t>D</a:t>
            </a:r>
            <a:endParaRPr lang="zh-CN" altLang="en-US"/>
          </a:p>
        </p:txBody>
      </p:sp>
      <p:sp>
        <p:nvSpPr>
          <p:cNvPr id="4" name="内容占位符 2"/>
          <p:cNvSpPr txBox="1">
            <a:spLocks/>
          </p:cNvSpPr>
          <p:nvPr/>
        </p:nvSpPr>
        <p:spPr bwMode="auto">
          <a:xfrm>
            <a:off x="360854" y="318491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考查动词辨析。句意：他们看到互联网如何改变了祖父母的生活后启动了这个项目。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control</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控制；</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save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拯救；</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improve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改善；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change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改变。下文提到老人从基本使用到熟练掌握的变化过程</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强调</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改变</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最准确。故选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50674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476672"/>
            <a:ext cx="11485848" cy="4524315"/>
          </a:xfrm>
        </p:spPr>
        <p:txBody>
          <a:bodyPr/>
          <a:lstStyle/>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 grandparents could use the Internet in a simple way, but wanted to be more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 the two girls had given them a few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felt comfortable using the computer, and became interested in online chatting and sending emails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two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were so encouraged by the success that they got several of their friends to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Together, they started to visit an old people’s home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 of the people there couldn’t even turn on a computer without help,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young people were surprised by how much they had learned after only a few lessons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951288" algn="l"/>
                <a:tab pos="6635750" algn="l"/>
                <a:tab pos="91440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careful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patient	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skilled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avtive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38622" y="4383688"/>
            <a:ext cx="407484" cy="461665"/>
          </a:xfrm>
          <a:prstGeom prst="rect">
            <a:avLst/>
          </a:prstGeom>
        </p:spPr>
        <p:txBody>
          <a:bodyPr wrap="none">
            <a:spAutoFit/>
          </a:bodyPr>
          <a:lstStyle/>
          <a:p>
            <a:r>
              <a:rPr lang="en-US" altLang="zh-CN" sz="2400"/>
              <a:t>C</a:t>
            </a:r>
            <a:endParaRPr lang="zh-CN" altLang="en-US"/>
          </a:p>
        </p:txBody>
      </p:sp>
      <p:sp>
        <p:nvSpPr>
          <p:cNvPr id="5" name="内容占位符 1"/>
          <p:cNvSpPr txBox="1">
            <a:spLocks/>
          </p:cNvSpPr>
          <p:nvPr/>
        </p:nvSpPr>
        <p:spPr bwMode="auto">
          <a:xfrm>
            <a:off x="360854" y="478767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考查形容词辨析。句意：他们的祖父母能简单使用网络</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但想要更熟练。</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careful</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小心的；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patient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耐心的；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skilled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熟练的；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active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活跃的。根据连词</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“but”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此处与前半句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“simple way”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形成对比</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突出技能提升。故选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35782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548680"/>
            <a:ext cx="11485848" cy="4524315"/>
          </a:xfrm>
        </p:spPr>
        <p:txBody>
          <a:bodyPr/>
          <a:lstStyle/>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 grandparents could use the Internet in a simple way, but wanted to be more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 the two girls had given them a few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felt comfortable using the computer, and became interested in online chatting and sending emails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two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were so encouraged by the success that they got several of their friends to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Together, they started to visit an old people’s home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 of the people there couldn’t even turn on a computer without help,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young people were surprised by how much they had learned after only a few lessons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951288" algn="l"/>
                <a:tab pos="6635750" algn="l"/>
                <a:tab pos="914400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tests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lessons	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games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books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38622" y="4498087"/>
            <a:ext cx="389850" cy="461665"/>
          </a:xfrm>
          <a:prstGeom prst="rect">
            <a:avLst/>
          </a:prstGeom>
        </p:spPr>
        <p:txBody>
          <a:bodyPr wrap="none">
            <a:spAutoFit/>
          </a:bodyPr>
          <a:lstStyle/>
          <a:p>
            <a:r>
              <a:rPr lang="en-US" altLang="zh-CN" sz="2400"/>
              <a:t>B</a:t>
            </a:r>
            <a:endParaRPr lang="zh-CN" altLang="en-US"/>
          </a:p>
        </p:txBody>
      </p:sp>
      <p:sp>
        <p:nvSpPr>
          <p:cNvPr id="5" name="内容占位符 1"/>
          <p:cNvSpPr txBox="1">
            <a:spLocks/>
          </p:cNvSpPr>
          <p:nvPr/>
        </p:nvSpPr>
        <p:spPr bwMode="auto">
          <a:xfrm>
            <a:off x="360854" y="488774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考查名词辨析。句意：两个女孩给他们上过几节课后</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老人就能自如使用电脑了。</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test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测试；</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lesson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课程；</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game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游戏；</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book</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书籍。根据教学场景和</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“taught”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的提示可知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此处填</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lessons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最恰当。故选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75592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548680"/>
            <a:ext cx="11485848" cy="4524315"/>
          </a:xfrm>
        </p:spPr>
        <p:txBody>
          <a:bodyPr/>
          <a:lstStyle/>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 grandparents could use the Internet in a simple way, but wanted to be more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 the two girls had given them a few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felt comfortable using the computer, and became interested in online chatting and sending emails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two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were so encouraged by the success that they got several of their friends to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Together, they started to visit an old people’s home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 of the people there couldn’t even turn on a computer without help,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young people were surprised by how much they had learned after only a few lessons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951288" algn="l"/>
                <a:tab pos="6635750" algn="l"/>
                <a:tab pos="914400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teachers	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volunteers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sisters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38622" y="4455696"/>
            <a:ext cx="407484" cy="461665"/>
          </a:xfrm>
          <a:prstGeom prst="rect">
            <a:avLst/>
          </a:prstGeom>
        </p:spPr>
        <p:txBody>
          <a:bodyPr wrap="none">
            <a:spAutoFit/>
          </a:bodyPr>
          <a:lstStyle/>
          <a:p>
            <a:r>
              <a:rPr lang="en-US" altLang="zh-CN" sz="2400"/>
              <a:t>D</a:t>
            </a:r>
            <a:endParaRPr lang="zh-CN" altLang="en-US"/>
          </a:p>
        </p:txBody>
      </p:sp>
      <p:sp>
        <p:nvSpPr>
          <p:cNvPr id="5" name="内容占位符 1"/>
          <p:cNvSpPr txBox="1">
            <a:spLocks/>
          </p:cNvSpPr>
          <p:nvPr/>
        </p:nvSpPr>
        <p:spPr bwMode="auto">
          <a:xfrm>
            <a:off x="360854" y="485968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考查名词辨析。句意：两个姐妹大受鼓舞</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于是邀请更多朋友加入。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student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学生；</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teacher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老师；</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volunteer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志愿者；</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sister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妹。上文提及</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Rosemary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的姐妹</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Poppy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Amy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48984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437</TotalTime>
  <Words>1100</Words>
  <Application>Microsoft Office PowerPoint</Application>
  <PresentationFormat>自定义</PresentationFormat>
  <Paragraphs>68</Paragraphs>
  <Slides>19</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19</vt:i4>
      </vt:variant>
    </vt:vector>
  </HeadingPairs>
  <TitlesOfParts>
    <vt:vector size="27"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446</cp:revision>
  <dcterms:created xsi:type="dcterms:W3CDTF">2020-11-06T05:24:00Z</dcterms:created>
  <dcterms:modified xsi:type="dcterms:W3CDTF">2025-09-17T16:58:01Z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